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6"/>
  </p:notesMasterIdLst>
  <p:handoutMasterIdLst>
    <p:handoutMasterId r:id="rId67"/>
  </p:handoutMasterIdLst>
  <p:sldIdLst>
    <p:sldId id="256" r:id="rId2"/>
    <p:sldId id="266" r:id="rId3"/>
    <p:sldId id="286" r:id="rId4"/>
    <p:sldId id="287" r:id="rId5"/>
    <p:sldId id="288" r:id="rId6"/>
    <p:sldId id="289" r:id="rId7"/>
    <p:sldId id="290" r:id="rId8"/>
    <p:sldId id="291" r:id="rId9"/>
    <p:sldId id="312" r:id="rId10"/>
    <p:sldId id="333" r:id="rId11"/>
    <p:sldId id="311" r:id="rId12"/>
    <p:sldId id="314" r:id="rId13"/>
    <p:sldId id="315" r:id="rId14"/>
    <p:sldId id="313" r:id="rId15"/>
    <p:sldId id="294" r:id="rId16"/>
    <p:sldId id="295" r:id="rId17"/>
    <p:sldId id="296" r:id="rId18"/>
    <p:sldId id="316" r:id="rId19"/>
    <p:sldId id="297" r:id="rId20"/>
    <p:sldId id="317" r:id="rId21"/>
    <p:sldId id="298" r:id="rId22"/>
    <p:sldId id="299" r:id="rId23"/>
    <p:sldId id="318" r:id="rId24"/>
    <p:sldId id="300" r:id="rId25"/>
    <p:sldId id="301" r:id="rId26"/>
    <p:sldId id="319" r:id="rId27"/>
    <p:sldId id="302" r:id="rId28"/>
    <p:sldId id="303" r:id="rId29"/>
    <p:sldId id="320" r:id="rId30"/>
    <p:sldId id="304" r:id="rId31"/>
    <p:sldId id="305" r:id="rId32"/>
    <p:sldId id="321" r:id="rId33"/>
    <p:sldId id="306" r:id="rId34"/>
    <p:sldId id="307" r:id="rId35"/>
    <p:sldId id="308" r:id="rId36"/>
    <p:sldId id="309" r:id="rId37"/>
    <p:sldId id="310" r:id="rId38"/>
    <p:sldId id="334" r:id="rId39"/>
    <p:sldId id="322" r:id="rId40"/>
    <p:sldId id="323" r:id="rId41"/>
    <p:sldId id="324" r:id="rId42"/>
    <p:sldId id="325" r:id="rId43"/>
    <p:sldId id="326" r:id="rId44"/>
    <p:sldId id="327" r:id="rId45"/>
    <p:sldId id="335" r:id="rId46"/>
    <p:sldId id="328" r:id="rId47"/>
    <p:sldId id="329" r:id="rId48"/>
    <p:sldId id="330" r:id="rId49"/>
    <p:sldId id="331" r:id="rId50"/>
    <p:sldId id="332" r:id="rId51"/>
    <p:sldId id="338" r:id="rId52"/>
    <p:sldId id="336" r:id="rId53"/>
    <p:sldId id="337" r:id="rId54"/>
    <p:sldId id="341" r:id="rId55"/>
    <p:sldId id="339" r:id="rId56"/>
    <p:sldId id="343" r:id="rId57"/>
    <p:sldId id="344" r:id="rId58"/>
    <p:sldId id="345" r:id="rId59"/>
    <p:sldId id="347" r:id="rId60"/>
    <p:sldId id="346" r:id="rId61"/>
    <p:sldId id="276" r:id="rId62"/>
    <p:sldId id="269" r:id="rId63"/>
    <p:sldId id="348" r:id="rId64"/>
    <p:sldId id="349" r:id="rId65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200"/>
    <a:srgbClr val="FF7700"/>
    <a:srgbClr val="478CC4"/>
    <a:srgbClr val="4788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86"/>
    <p:restoredTop sz="89148"/>
  </p:normalViewPr>
  <p:slideViewPr>
    <p:cSldViewPr snapToGrid="0" snapToObjects="1">
      <p:cViewPr varScale="1">
        <p:scale>
          <a:sx n="95" d="100"/>
          <a:sy n="95" d="100"/>
        </p:scale>
        <p:origin x="12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293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57F59A7-0910-ED41-9BCB-6A96EE60205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744D4B-F749-AF4E-9B79-82F5D2F4E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90EF3-14C1-A440-B93D-04B8C09281DD}" type="datetimeFigureOut">
              <a:t>3/5/20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6CE0D4-7BC4-164A-A156-EF832DCDE49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A02EF2-F09A-8348-AC5D-AE74BEA350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0C0510-3B1A-7941-8AAF-FB58FD9C314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259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ABF687-A0D3-F349-804C-463617328230}" type="datetimeFigureOut">
              <a:t>3/5/20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D6AD3A-E91B-934C-81CD-4C1A27393FE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9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250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William 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47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data viz should enable the viewer to get as far down this list as possible with </a:t>
            </a:r>
            <a:r>
              <a:rPr lang="en-US" b="1"/>
              <a:t>accuracy </a:t>
            </a:r>
            <a:r>
              <a:rPr lang="en-US" b="0"/>
              <a:t>and</a:t>
            </a:r>
            <a:r>
              <a:rPr lang="en-US" b="1"/>
              <a:t>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3079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8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49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078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Some of these you can do, but they are very slow because this is a table lookup. Hue does not have a natural order.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22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12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167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719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Natural order of saturation. Without legend you are still fine to guess the order. Can start to do ratioing (provided 0 color = 0 mpg)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9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Why do we even need viz? BC looking at raw data does not help us decipher meaning. </a:t>
            </a:r>
          </a:p>
          <a:p>
            <a:r>
              <a:rPr lang="en-US"/>
              <a:t>Purpose of a viz: Communication: Make new ideas pop into the heads of audience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1430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2600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Ratioing is possible with 2D area. Needs to be done right though! Scaled the AREA (not the radius or diameter). Scaled so that 0mpg = 0area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466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Hans Rosling gapminder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9513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979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Horizontal = 0mpg and vertical = max in dataset</a:t>
            </a:r>
          </a:p>
          <a:p>
            <a:r>
              <a:rPr lang="en-US"/>
              <a:t>Cadilac is 1/3 as efficient as Corolla and ½ as efficient as Datsun710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01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Pop growth is encoded as angle</a:t>
            </a:r>
          </a:p>
          <a:p>
            <a:r>
              <a:rPr lang="en-US"/>
              <a:t>Is oceania growing faster or slower than Asia? – hard to tell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964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595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 get accurate ratioing – better than angle or area</a:t>
            </a:r>
          </a:p>
          <a:p>
            <a:r>
              <a:rPr lang="en-US"/>
              <a:t>Valiant is about 1.5x higher than Cadilac</a:t>
            </a:r>
          </a:p>
          <a:p>
            <a:endParaRPr lang="en-US"/>
          </a:p>
          <a:p>
            <a:r>
              <a:rPr lang="en-US"/>
              <a:t>BUT – discrimination is still tough</a:t>
            </a:r>
          </a:p>
          <a:p>
            <a:r>
              <a:rPr lang="en-US"/>
              <a:t>Are Maserati and Imperial same or different? – hard to tell because on on common baseline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08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Length of unaligned line segments is actually common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211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764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Figure out what relationship X has to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801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we can tell diff between two very close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4115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540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77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Ratioing, ranking, and discrimination are easy!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575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4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Shows number of diamonds in each clarity class (length of bars)</a:t>
            </a:r>
          </a:p>
          <a:p>
            <a:r>
              <a:rPr lang="en-US"/>
              <a:t>Count within cut/clarity combo – these are hard</a:t>
            </a:r>
          </a:p>
          <a:p>
            <a:endParaRPr lang="en-US"/>
          </a:p>
          <a:p>
            <a:r>
              <a:rPr lang="en-US"/>
              <a:t>Are there more SI1 or SI2 premium?</a:t>
            </a:r>
          </a:p>
          <a:p>
            <a:r>
              <a:rPr lang="en-US"/>
              <a:t>Decoding lengths is harder than position on common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2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Parallel coordinates plot encodes the count of clarity/cut as position on a common scale</a:t>
            </a:r>
          </a:p>
          <a:p>
            <a:endParaRPr lang="en-US"/>
          </a:p>
          <a:p>
            <a:r>
              <a:rPr lang="en-US"/>
              <a:t>You have lost info about totals in each clarity group, so suggest to add a second chart if you need that info</a:t>
            </a:r>
          </a:p>
          <a:p>
            <a:endParaRPr lang="en-US"/>
          </a:p>
          <a:p>
            <a:r>
              <a:rPr lang="en-US"/>
              <a:t>Multiple charts that are each good is better than a chart with so much info that nothing comes across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2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Encode information as angles (4</a:t>
            </a:r>
            <a:r>
              <a:rPr lang="en-US" baseline="30000"/>
              <a:t>th</a:t>
            </a:r>
            <a:r>
              <a:rPr lang="en-US"/>
              <a:t> on the 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146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William 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8095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of ASSEMBLY we easily perceive the colors as groups</a:t>
            </a:r>
          </a:p>
          <a:p>
            <a:r>
              <a:rPr lang="en-US"/>
              <a:t>Law of Similarity – we tend to see elements that are physically similar to each other as parts of the same object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103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Pre-attentive processing – you see it before you think it. Subconscious accumulation of data</a:t>
            </a:r>
          </a:p>
          <a:p>
            <a:r>
              <a:rPr lang="en-US"/>
              <a:t>Best data viz makes use of pre-attentive processing of the effect that you want the audience to grasp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4836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Shape doesn’t work as well in this case because the differences in the shapes are difficult to perceive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9339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But these shapes are pretty effective because they look so different from one another</a:t>
            </a:r>
          </a:p>
          <a:p>
            <a:endParaRPr lang="en-US"/>
          </a:p>
          <a:p>
            <a:r>
              <a:rPr lang="en-US"/>
              <a:t>Human eyes are really good at detecting curvature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56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Encode same info in two channels – hue and 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2237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Law of Proximity encourages our eyes to make 8 groupings here, one for each clarity class.</a:t>
            </a:r>
          </a:p>
          <a:p>
            <a:r>
              <a:rPr lang="en-US"/>
              <a:t>Difficult to tell how blue changes over clarity v. how green changes over clarity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4318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is better since it helps our eye group by cut and then comparisons by clarity are made via the common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514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William 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181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might think that detection is trivial but actually, for people not used to seeing a variety of data viz, this could be a challenge.</a:t>
            </a:r>
          </a:p>
          <a:p>
            <a:r>
              <a:rPr lang="en-US"/>
              <a:t>Here each point represents one car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4634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giving too little visual weight to the points, too little contrast in luminance between the points and the background, we make detection more difficult in this viz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99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the points are too small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2811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Introducing other elements that compete with the points for detection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193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40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Excel’s defaults are pretty bad, specifically you should change the saturation of the gridlines so that they fade into the background a 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2622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44422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Should we have gridlines at all?</a:t>
            </a:r>
          </a:p>
          <a:p>
            <a:r>
              <a:rPr lang="en-US"/>
              <a:t>Of this pair, which curve dips down lower? – hard to tell without gridlines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8033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Because we are looking within a smaller box, we are more easily able to detect small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0069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582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Yes, include 0 since we are relying on preattentive processing of color saturation to tell us the mpg of the car relative to 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668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Again, zero should be included since the size of the area of the dot corresponds directly to the mpg relative to 0. 0 mpg would have 0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2804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Here we have clipped the x-axis to remove zero. That is fine since we are relying on position on a common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547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Bar chart – people say that readers are comparing position of the ends of the bar but if you draw the bar, I say you are encouraging people to detect and compare the lengths of the bar. Therefore, they should start at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480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could have organized these data like this, assigning a number to each XY pair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4824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093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07130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0069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Then we plot X and Y against the pair number and we get this…not helpful in telling a story of the relationship between X and 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067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701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From William Cleveland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D6AD3A-E91B-934C-81CD-4C1A27393FE5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07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6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9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440E4-93A8-9F4D-BADE-B939157FCFAA}" type="datetimeFigureOut">
              <a:rPr lang="en-US" smtClean="0"/>
              <a:t>3/5/20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broman/Talk_Graphs" TargetMode="External"/><Relationship Id="rId2" Type="http://schemas.openxmlformats.org/officeDocument/2006/relationships/hyperlink" Target="https://www.youtube.com/watch?v=fSgEeI2Xpdc&amp;feature=youtu.b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lideshare.net/ClausWilke/giving-effective-presentations-oct-2016" TargetMode="External"/><Relationship Id="rId4" Type="http://schemas.openxmlformats.org/officeDocument/2006/relationships/hyperlink" Target="https://serialmentor.com/dataviz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E7D80-7E77-614A-BF02-3DDD97CFAE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2388" y="140891"/>
            <a:ext cx="9507071" cy="2172003"/>
          </a:xfrm>
        </p:spPr>
        <p:txBody>
          <a:bodyPr>
            <a:normAutofit/>
          </a:bodyPr>
          <a:lstStyle/>
          <a:p>
            <a:r>
              <a:rPr lang="en-US" sz="7200" b="1"/>
              <a:t>How Humans See Data: </a:t>
            </a:r>
            <a:r>
              <a:rPr lang="en-US" sz="5400"/>
              <a:t>Best Practices for Data Viz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52E14B-4445-BB45-919F-000B9F38BA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98" y="6745235"/>
            <a:ext cx="7543800" cy="1876530"/>
          </a:xfrm>
        </p:spPr>
        <p:txBody>
          <a:bodyPr/>
          <a:lstStyle/>
          <a:p>
            <a:pPr algn="l"/>
            <a:r>
              <a:rPr lang="en-US"/>
              <a:t>Marieke Jones, PhD</a:t>
            </a:r>
          </a:p>
          <a:p>
            <a:pPr algn="l"/>
            <a:r>
              <a:rPr lang="en-US"/>
              <a:t>March 5 2020</a:t>
            </a:r>
          </a:p>
        </p:txBody>
      </p:sp>
      <p:pic>
        <p:nvPicPr>
          <p:cNvPr id="1026" name="Picture 2" descr="Image result for uva health">
            <a:extLst>
              <a:ext uri="{FF2B5EF4-FFF2-40B4-BE49-F238E27FC236}">
                <a16:creationId xmlns:a16="http://schemas.microsoft.com/office/drawing/2014/main" id="{26F5148B-18C4-104A-9FF6-F69346E67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230" y="7342094"/>
            <a:ext cx="2303681" cy="34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ramid pie chart">
            <a:extLst>
              <a:ext uri="{FF2B5EF4-FFF2-40B4-BE49-F238E27FC236}">
                <a16:creationId xmlns:a16="http://schemas.microsoft.com/office/drawing/2014/main" id="{1D321789-02A2-F948-91E2-6F0FE3E5A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512" y="2626384"/>
            <a:ext cx="68834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5031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35BBD1-2E20-4B4B-BA56-AFB533C6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visual operations of pattern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280-474C-B344-BFB7-990773C9A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506717"/>
            <a:ext cx="7032214" cy="4493841"/>
          </a:xfrm>
        </p:spPr>
        <p:txBody>
          <a:bodyPr/>
          <a:lstStyle/>
          <a:p>
            <a:r>
              <a:rPr lang="en-US" b="1"/>
              <a:t>Detection</a:t>
            </a:r>
            <a:r>
              <a:rPr lang="en-US"/>
              <a:t> – recognition that geometric object encodes a physical value</a:t>
            </a:r>
          </a:p>
          <a:p>
            <a:r>
              <a:rPr lang="en-US" b="1"/>
              <a:t>Assembly</a:t>
            </a:r>
            <a:r>
              <a:rPr lang="en-US"/>
              <a:t> – grouping of elements</a:t>
            </a:r>
          </a:p>
          <a:p>
            <a:r>
              <a:rPr lang="en-US" b="1">
                <a:solidFill>
                  <a:srgbClr val="E77200"/>
                </a:solidFill>
              </a:rPr>
              <a:t>Estimation</a:t>
            </a:r>
            <a:r>
              <a:rPr lang="en-US"/>
              <a:t> – visual assessment of relative magnitude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A2B69-345D-A644-ACC8-C970382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29" y="4272775"/>
            <a:ext cx="2008790" cy="2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44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6B561DB-11D5-E54A-9CC1-8E4CBEB3D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Estimation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75B214-FA1A-B546-BC0B-3D3020096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069042"/>
            <a:ext cx="3565175" cy="4931516"/>
          </a:xfrm>
        </p:spPr>
        <p:txBody>
          <a:bodyPr/>
          <a:lstStyle/>
          <a:p>
            <a:r>
              <a:rPr lang="en-US"/>
              <a:t>Discrimination</a:t>
            </a:r>
          </a:p>
          <a:p>
            <a:r>
              <a:rPr lang="en-US"/>
              <a:t>Ranking</a:t>
            </a:r>
          </a:p>
          <a:p>
            <a:r>
              <a:rPr lang="en-US"/>
              <a:t>Ratioing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6B64B99D-A0DC-0943-9E35-2DC6D40983ED}"/>
              </a:ext>
            </a:extLst>
          </p:cNvPr>
          <p:cNvSpPr txBox="1">
            <a:spLocks/>
          </p:cNvSpPr>
          <p:nvPr/>
        </p:nvSpPr>
        <p:spPr>
          <a:xfrm>
            <a:off x="4388872" y="2069042"/>
            <a:ext cx="3097464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X = Y or X != Y</a:t>
            </a:r>
          </a:p>
          <a:p>
            <a:pPr marL="0" indent="0">
              <a:buNone/>
            </a:pPr>
            <a:r>
              <a:rPr lang="en-US"/>
              <a:t>X &lt; Y or X &gt; Y</a:t>
            </a:r>
          </a:p>
          <a:p>
            <a:pPr marL="0" indent="0">
              <a:buNone/>
            </a:pPr>
            <a:r>
              <a:rPr lang="en-US"/>
              <a:t>X / Y = 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ED5BBB-FEDD-844E-BC6A-4C87014F9CC0}"/>
              </a:ext>
            </a:extLst>
          </p:cNvPr>
          <p:cNvSpPr txBox="1"/>
          <p:nvPr/>
        </p:nvSpPr>
        <p:spPr>
          <a:xfrm>
            <a:off x="716888" y="4645159"/>
            <a:ext cx="8649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E77200"/>
                </a:solidFill>
              </a:rPr>
              <a:t>Comparison </a:t>
            </a:r>
            <a:r>
              <a:rPr lang="en-US" sz="2800" b="1"/>
              <a:t>of data points is often the purpose of the viz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FD3249-EB80-DD47-B9A3-0C998BE420D6}"/>
              </a:ext>
            </a:extLst>
          </p:cNvPr>
          <p:cNvSpPr txBox="1"/>
          <p:nvPr/>
        </p:nvSpPr>
        <p:spPr>
          <a:xfrm>
            <a:off x="716888" y="6234549"/>
            <a:ext cx="37206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Edward Tufte: “At the heart of quantitative reasoning is a single question: Compared to what?”</a:t>
            </a:r>
          </a:p>
        </p:txBody>
      </p:sp>
    </p:spTree>
    <p:extLst>
      <p:ext uri="{BB962C8B-B14F-4D97-AF65-F5344CB8AC3E}">
        <p14:creationId xmlns:p14="http://schemas.microsoft.com/office/powerpoint/2010/main" val="169648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537238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36175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9AF2A-B363-B045-99C7-897B4870D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77" y="-137983"/>
            <a:ext cx="8675370" cy="1502305"/>
          </a:xfrm>
        </p:spPr>
        <p:txBody>
          <a:bodyPr/>
          <a:lstStyle/>
          <a:p>
            <a:r>
              <a:rPr lang="en-US"/>
              <a:t>Color is really 3 things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AA86F-48FE-9942-9961-1CF2648ED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8893"/>
            <a:ext cx="10058400" cy="599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37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778697-EA1B-6040-B6EC-E9495186B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558"/>
            <a:ext cx="10058400" cy="687324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F678B62-27C3-5E43-AE44-D3BAE5A58778}"/>
              </a:ext>
            </a:extLst>
          </p:cNvPr>
          <p:cNvCxnSpPr>
            <a:cxnSpLocks/>
          </p:cNvCxnSpPr>
          <p:nvPr/>
        </p:nvCxnSpPr>
        <p:spPr>
          <a:xfrm>
            <a:off x="1643911" y="1412684"/>
            <a:ext cx="493986" cy="220717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078E977-F53E-124E-9232-95DD8200A514}"/>
              </a:ext>
            </a:extLst>
          </p:cNvPr>
          <p:cNvCxnSpPr>
            <a:cxnSpLocks/>
          </p:cNvCxnSpPr>
          <p:nvPr/>
        </p:nvCxnSpPr>
        <p:spPr>
          <a:xfrm flipV="1">
            <a:off x="1602346" y="1813511"/>
            <a:ext cx="646386" cy="147145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0562EA-51D3-764C-A78C-E38DCB6CCDDA}"/>
              </a:ext>
            </a:extLst>
          </p:cNvPr>
          <p:cNvCxnSpPr>
            <a:cxnSpLocks/>
          </p:cNvCxnSpPr>
          <p:nvPr/>
        </p:nvCxnSpPr>
        <p:spPr>
          <a:xfrm>
            <a:off x="1699327" y="1033119"/>
            <a:ext cx="493986" cy="220717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CEE74A-E5AC-024E-824A-196B3F43D0EC}"/>
              </a:ext>
            </a:extLst>
          </p:cNvPr>
          <p:cNvCxnSpPr>
            <a:cxnSpLocks/>
          </p:cNvCxnSpPr>
          <p:nvPr/>
        </p:nvCxnSpPr>
        <p:spPr>
          <a:xfrm flipV="1">
            <a:off x="1279153" y="5548010"/>
            <a:ext cx="646386" cy="147145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3EEFB40-8FC6-2449-BCD8-90ED8080C9FE}"/>
              </a:ext>
            </a:extLst>
          </p:cNvPr>
          <p:cNvCxnSpPr>
            <a:cxnSpLocks/>
          </p:cNvCxnSpPr>
          <p:nvPr/>
        </p:nvCxnSpPr>
        <p:spPr>
          <a:xfrm>
            <a:off x="1727040" y="3238848"/>
            <a:ext cx="493986" cy="220717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C40EAA-0305-C64C-A4A7-D302AAE782FF}"/>
              </a:ext>
            </a:extLst>
          </p:cNvPr>
          <p:cNvCxnSpPr>
            <a:cxnSpLocks/>
          </p:cNvCxnSpPr>
          <p:nvPr/>
        </p:nvCxnSpPr>
        <p:spPr>
          <a:xfrm flipV="1">
            <a:off x="1362282" y="5911821"/>
            <a:ext cx="646386" cy="147145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755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B95C68-01FA-E747-B10A-8B33D4B2715D}"/>
              </a:ext>
            </a:extLst>
          </p:cNvPr>
          <p:cNvSpPr txBox="1"/>
          <p:nvPr/>
        </p:nvSpPr>
        <p:spPr>
          <a:xfrm>
            <a:off x="623455" y="1662545"/>
            <a:ext cx="9171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/>
              <a:t>Alphabetical order is almost </a:t>
            </a:r>
            <a:r>
              <a:rPr lang="en-US" sz="5400">
                <a:solidFill>
                  <a:srgbClr val="E77200"/>
                </a:solidFill>
              </a:rPr>
              <a:t>never</a:t>
            </a:r>
            <a:r>
              <a:rPr lang="en-US" sz="5400"/>
              <a:t> the correct order</a:t>
            </a:r>
          </a:p>
        </p:txBody>
      </p:sp>
    </p:spTree>
    <p:extLst>
      <p:ext uri="{BB962C8B-B14F-4D97-AF65-F5344CB8AC3E}">
        <p14:creationId xmlns:p14="http://schemas.microsoft.com/office/powerpoint/2010/main" val="4179187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94B306E-2686-B649-8B38-B3FEE9FA36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1281"/>
            <a:ext cx="10058400" cy="700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93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</a:t>
            </a:r>
            <a:r>
              <a:rPr lang="en-US" b="1">
                <a:solidFill>
                  <a:srgbClr val="E77200"/>
                </a:solidFill>
              </a:rPr>
              <a:t>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605511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25DFB5-9FCB-A04A-AB00-B14E90762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7391"/>
            <a:ext cx="10058400" cy="64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326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F15D5-BEF0-CB48-8C2F-EFCEB6427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14" y="413810"/>
            <a:ext cx="9701897" cy="1502305"/>
          </a:xfrm>
        </p:spPr>
        <p:txBody>
          <a:bodyPr>
            <a:normAutofit/>
          </a:bodyPr>
          <a:lstStyle/>
          <a:p>
            <a:r>
              <a:rPr lang="en-US" sz="4400"/>
              <a:t>Raw data </a:t>
            </a:r>
            <a:r>
              <a:rPr lang="en-US" sz="4400">
                <a:sym typeface="Wingdings" pitchFamily="2" charset="2"/>
              </a:rPr>
              <a:t> Picture for communication</a:t>
            </a:r>
            <a:endParaRPr lang="en-US" sz="4400"/>
          </a:p>
        </p:txBody>
      </p:sp>
      <p:pic>
        <p:nvPicPr>
          <p:cNvPr id="5" name="Picture 2" descr="Image result for uva health">
            <a:extLst>
              <a:ext uri="{FF2B5EF4-FFF2-40B4-BE49-F238E27FC236}">
                <a16:creationId xmlns:a16="http://schemas.microsoft.com/office/drawing/2014/main" id="{2AEFF32D-02BB-BC4A-8C95-1E10BF1A5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650FED-6675-F342-B5DA-E72E2F1C50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448" y="1516420"/>
            <a:ext cx="8308427" cy="5297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09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1286897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A5C81-C12F-D74D-B7A0-48AFF92F7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5001"/>
            <a:ext cx="10058400" cy="594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19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084" name="Picture 4" descr="Image result for bubble chart gapminder">
            <a:extLst>
              <a:ext uri="{FF2B5EF4-FFF2-40B4-BE49-F238E27FC236}">
                <a16:creationId xmlns:a16="http://schemas.microsoft.com/office/drawing/2014/main" id="{28FE3925-E786-824F-9900-11D2D6130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1361786"/>
            <a:ext cx="9274052" cy="491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91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79287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837339-4B7F-EA43-A153-41383FD5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9380"/>
            <a:ext cx="10058400" cy="664549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0A13BA7-AE4C-974D-8A77-5DB8064131B6}"/>
              </a:ext>
            </a:extLst>
          </p:cNvPr>
          <p:cNvCxnSpPr>
            <a:cxnSpLocks/>
          </p:cNvCxnSpPr>
          <p:nvPr/>
        </p:nvCxnSpPr>
        <p:spPr>
          <a:xfrm>
            <a:off x="203036" y="1102392"/>
            <a:ext cx="493986" cy="220717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8A2F0E3-AA58-C944-B66C-49E59A43F442}"/>
              </a:ext>
            </a:extLst>
          </p:cNvPr>
          <p:cNvCxnSpPr>
            <a:cxnSpLocks/>
          </p:cNvCxnSpPr>
          <p:nvPr/>
        </p:nvCxnSpPr>
        <p:spPr>
          <a:xfrm flipH="1" flipV="1">
            <a:off x="8926621" y="6033654"/>
            <a:ext cx="480615" cy="339436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907C31-FA0E-2248-ADE4-6F75C822229A}"/>
              </a:ext>
            </a:extLst>
          </p:cNvPr>
          <p:cNvCxnSpPr>
            <a:cxnSpLocks/>
          </p:cNvCxnSpPr>
          <p:nvPr/>
        </p:nvCxnSpPr>
        <p:spPr>
          <a:xfrm flipH="1" flipV="1">
            <a:off x="9166928" y="4481945"/>
            <a:ext cx="480615" cy="339436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2694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7638F-4F1B-B44B-953B-E5B001D08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1826"/>
            <a:ext cx="10058400" cy="605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82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405924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6EC4F0-891C-C745-AD39-6710DAB31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6609"/>
            <a:ext cx="10058400" cy="5816481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FD50C14-FEBC-C146-B9F6-1C833960837E}"/>
              </a:ext>
            </a:extLst>
          </p:cNvPr>
          <p:cNvCxnSpPr>
            <a:cxnSpLocks/>
          </p:cNvCxnSpPr>
          <p:nvPr/>
        </p:nvCxnSpPr>
        <p:spPr>
          <a:xfrm flipH="1">
            <a:off x="6331040" y="3882736"/>
            <a:ext cx="526959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F9C926-755F-B246-9495-FA0DD89581E2}"/>
              </a:ext>
            </a:extLst>
          </p:cNvPr>
          <p:cNvCxnSpPr>
            <a:cxnSpLocks/>
          </p:cNvCxnSpPr>
          <p:nvPr/>
        </p:nvCxnSpPr>
        <p:spPr>
          <a:xfrm flipH="1">
            <a:off x="5153891" y="6082145"/>
            <a:ext cx="586672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2A9C16-0E2D-FB41-A82F-01BCF77091D5}"/>
              </a:ext>
            </a:extLst>
          </p:cNvPr>
          <p:cNvCxnSpPr>
            <a:cxnSpLocks/>
          </p:cNvCxnSpPr>
          <p:nvPr/>
        </p:nvCxnSpPr>
        <p:spPr>
          <a:xfrm flipH="1">
            <a:off x="5638312" y="5351318"/>
            <a:ext cx="526959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DC5F093-288A-2645-9641-C1D35951CA8B}"/>
              </a:ext>
            </a:extLst>
          </p:cNvPr>
          <p:cNvCxnSpPr>
            <a:cxnSpLocks/>
          </p:cNvCxnSpPr>
          <p:nvPr/>
        </p:nvCxnSpPr>
        <p:spPr>
          <a:xfrm flipH="1">
            <a:off x="5740563" y="5209308"/>
            <a:ext cx="586672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55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CF70E-3FBE-8F42-B20A-2B395EC17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05942"/>
            <a:ext cx="10058400" cy="57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89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/>
              <a:t>Position on a common scale</a:t>
            </a:r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3816557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064B9236-3187-D44C-9F5D-5A0D8A3A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6F1C08-8BDD-B04A-A3DF-83EE85239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5214"/>
            <a:ext cx="100584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02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47AE44-7A64-A945-9825-F1FFD656B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7003"/>
            <a:ext cx="10058400" cy="563315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47FF020-19EA-AD4B-B5CF-FB3644D18408}"/>
              </a:ext>
            </a:extLst>
          </p:cNvPr>
          <p:cNvCxnSpPr>
            <a:cxnSpLocks/>
          </p:cNvCxnSpPr>
          <p:nvPr/>
        </p:nvCxnSpPr>
        <p:spPr>
          <a:xfrm flipH="1">
            <a:off x="5740563" y="1333500"/>
            <a:ext cx="526959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15B21D-873E-1C44-BD5A-3FB978BB5CDD}"/>
              </a:ext>
            </a:extLst>
          </p:cNvPr>
          <p:cNvCxnSpPr>
            <a:cxnSpLocks/>
          </p:cNvCxnSpPr>
          <p:nvPr/>
        </p:nvCxnSpPr>
        <p:spPr>
          <a:xfrm flipH="1">
            <a:off x="6899664" y="1333499"/>
            <a:ext cx="586672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923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1E385CA-0E9B-104F-AC22-DA2E07F47A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568"/>
          <a:stretch/>
        </p:blipFill>
        <p:spPr>
          <a:xfrm>
            <a:off x="0" y="729329"/>
            <a:ext cx="10058400" cy="57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652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BEC9EA-2419-BD46-B86B-811CD1003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387927"/>
            <a:ext cx="8675370" cy="6612631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The most important comparsion should exploit the highest rank encoding:</a:t>
            </a:r>
          </a:p>
          <a:p>
            <a:pPr marL="0" indent="0">
              <a:buNone/>
            </a:pPr>
            <a:endParaRPr lang="en-US"/>
          </a:p>
          <a:p>
            <a:pPr marL="514350" indent="-514350">
              <a:buAutoNum type="arabicPeriod"/>
            </a:pPr>
            <a:r>
              <a:rPr lang="en-US" b="1">
                <a:solidFill>
                  <a:srgbClr val="E77200"/>
                </a:solidFill>
              </a:rPr>
              <a:t>Position on a common scale</a:t>
            </a:r>
          </a:p>
          <a:p>
            <a:pPr marL="514350" indent="-514350">
              <a:buAutoNum type="arabicPeriod"/>
            </a:pPr>
            <a:r>
              <a:rPr lang="en-US"/>
              <a:t>Position on identical but misaligned scales</a:t>
            </a:r>
          </a:p>
          <a:p>
            <a:pPr marL="514350" indent="-514350">
              <a:buAutoNum type="arabicPeriod"/>
            </a:pPr>
            <a:r>
              <a:rPr lang="en-US"/>
              <a:t>Length</a:t>
            </a:r>
          </a:p>
          <a:p>
            <a:pPr marL="514350" indent="-514350">
              <a:buAutoNum type="arabicPeriod"/>
            </a:pPr>
            <a:r>
              <a:rPr lang="en-US"/>
              <a:t>Angle / slope</a:t>
            </a:r>
          </a:p>
          <a:p>
            <a:pPr marL="514350" indent="-514350">
              <a:buAutoNum type="arabicPeriod"/>
            </a:pPr>
            <a:r>
              <a:rPr lang="en-US"/>
              <a:t>Area</a:t>
            </a:r>
          </a:p>
          <a:p>
            <a:pPr marL="514350" indent="-514350">
              <a:buAutoNum type="arabicPeriod"/>
            </a:pPr>
            <a:r>
              <a:rPr lang="en-US"/>
              <a:t>Volume or density or color saturation</a:t>
            </a:r>
          </a:p>
          <a:p>
            <a:pPr marL="514350" indent="-514350">
              <a:buAutoNum type="arabicPeriod"/>
            </a:pPr>
            <a:r>
              <a:rPr lang="en-US"/>
              <a:t>Color hue</a:t>
            </a:r>
          </a:p>
        </p:txBody>
      </p:sp>
    </p:spTree>
    <p:extLst>
      <p:ext uri="{BB962C8B-B14F-4D97-AF65-F5344CB8AC3E}">
        <p14:creationId xmlns:p14="http://schemas.microsoft.com/office/powerpoint/2010/main" val="2625857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624A6C-DEBB-2448-A823-D60361B28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86612"/>
            <a:ext cx="10058400" cy="559917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7E6A24E-08D2-3E47-99A1-241CCEEE16AC}"/>
              </a:ext>
            </a:extLst>
          </p:cNvPr>
          <p:cNvCxnSpPr>
            <a:cxnSpLocks/>
          </p:cNvCxnSpPr>
          <p:nvPr/>
        </p:nvCxnSpPr>
        <p:spPr>
          <a:xfrm flipH="1">
            <a:off x="3783175" y="5148262"/>
            <a:ext cx="526959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3277C75-C1C5-214E-890A-2512996D10F0}"/>
              </a:ext>
            </a:extLst>
          </p:cNvPr>
          <p:cNvCxnSpPr>
            <a:cxnSpLocks/>
          </p:cNvCxnSpPr>
          <p:nvPr/>
        </p:nvCxnSpPr>
        <p:spPr>
          <a:xfrm flipH="1">
            <a:off x="3851788" y="4993882"/>
            <a:ext cx="586672" cy="0"/>
          </a:xfrm>
          <a:prstGeom prst="straightConnector1">
            <a:avLst/>
          </a:prstGeom>
          <a:ln w="76200">
            <a:solidFill>
              <a:srgbClr val="E772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314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C33098B-8382-BE47-8FB9-B062C8DB4DD2}"/>
              </a:ext>
            </a:extLst>
          </p:cNvPr>
          <p:cNvSpPr txBox="1"/>
          <p:nvPr/>
        </p:nvSpPr>
        <p:spPr>
          <a:xfrm>
            <a:off x="1285876" y="2771775"/>
            <a:ext cx="75620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/>
              <a:t>Be careful with </a:t>
            </a:r>
            <a:r>
              <a:rPr lang="en-US" sz="6000">
                <a:solidFill>
                  <a:srgbClr val="E77200"/>
                </a:solidFill>
              </a:rPr>
              <a:t>stacking</a:t>
            </a:r>
          </a:p>
        </p:txBody>
      </p:sp>
    </p:spTree>
    <p:extLst>
      <p:ext uri="{BB962C8B-B14F-4D97-AF65-F5344CB8AC3E}">
        <p14:creationId xmlns:p14="http://schemas.microsoft.com/office/powerpoint/2010/main" val="2127120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A5A46-ED63-6D4A-9EA1-9DB35645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18726"/>
            <a:ext cx="10058400" cy="599199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D3FF07A-5495-4840-9FBB-BC0136C95443}"/>
              </a:ext>
            </a:extLst>
          </p:cNvPr>
          <p:cNvCxnSpPr>
            <a:cxnSpLocks/>
          </p:cNvCxnSpPr>
          <p:nvPr/>
        </p:nvCxnSpPr>
        <p:spPr>
          <a:xfrm>
            <a:off x="1943100" y="3514724"/>
            <a:ext cx="742950" cy="20002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55967B7-A976-BA46-BC84-549624B21E9C}"/>
              </a:ext>
            </a:extLst>
          </p:cNvPr>
          <p:cNvCxnSpPr>
            <a:cxnSpLocks/>
          </p:cNvCxnSpPr>
          <p:nvPr/>
        </p:nvCxnSpPr>
        <p:spPr>
          <a:xfrm>
            <a:off x="1528763" y="2957897"/>
            <a:ext cx="2005690" cy="203797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9484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1E6A030-E18E-684F-B45C-5F7ED6F84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135"/>
            <a:ext cx="10058400" cy="590212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1FFF94B-B3F8-DC46-BA4C-FBAA1AE74E7E}"/>
              </a:ext>
            </a:extLst>
          </p:cNvPr>
          <p:cNvCxnSpPr>
            <a:cxnSpLocks/>
          </p:cNvCxnSpPr>
          <p:nvPr/>
        </p:nvCxnSpPr>
        <p:spPr>
          <a:xfrm>
            <a:off x="1828800" y="2986087"/>
            <a:ext cx="742950" cy="200026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870D4D-8E52-A94F-BF5F-DEA3753E9FC7}"/>
              </a:ext>
            </a:extLst>
          </p:cNvPr>
          <p:cNvCxnSpPr>
            <a:cxnSpLocks/>
          </p:cNvCxnSpPr>
          <p:nvPr/>
        </p:nvCxnSpPr>
        <p:spPr>
          <a:xfrm>
            <a:off x="1414463" y="2429260"/>
            <a:ext cx="1900237" cy="31394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5473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F861F4-02A8-1D4E-AF44-2D0F1E583A86}"/>
              </a:ext>
            </a:extLst>
          </p:cNvPr>
          <p:cNvSpPr txBox="1"/>
          <p:nvPr/>
        </p:nvSpPr>
        <p:spPr>
          <a:xfrm>
            <a:off x="1028701" y="2743201"/>
            <a:ext cx="8301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/>
              <a:t>Pie charts are always a </a:t>
            </a:r>
            <a:r>
              <a:rPr lang="en-US" sz="6000" b="1">
                <a:solidFill>
                  <a:srgbClr val="E77200"/>
                </a:solidFill>
              </a:rPr>
              <a:t>mistake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680EED-FCF9-F349-9487-42E6C11E16BC}"/>
              </a:ext>
            </a:extLst>
          </p:cNvPr>
          <p:cNvSpPr txBox="1"/>
          <p:nvPr/>
        </p:nvSpPr>
        <p:spPr>
          <a:xfrm>
            <a:off x="175745" y="5771167"/>
            <a:ext cx="73105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Use a table instead (for data with few categories)</a:t>
            </a:r>
          </a:p>
          <a:p>
            <a:r>
              <a:rPr lang="en-US" sz="2800"/>
              <a:t>Use a dot plot (for data with lots of categories)</a:t>
            </a:r>
          </a:p>
        </p:txBody>
      </p:sp>
    </p:spTree>
    <p:extLst>
      <p:ext uri="{BB962C8B-B14F-4D97-AF65-F5344CB8AC3E}">
        <p14:creationId xmlns:p14="http://schemas.microsoft.com/office/powerpoint/2010/main" val="3546141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35BBD1-2E20-4B4B-BA56-AFB533C6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visual operations of pattern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280-474C-B344-BFB7-990773C9A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506717"/>
            <a:ext cx="7032214" cy="4493841"/>
          </a:xfrm>
        </p:spPr>
        <p:txBody>
          <a:bodyPr/>
          <a:lstStyle/>
          <a:p>
            <a:r>
              <a:rPr lang="en-US" b="1"/>
              <a:t>Detection</a:t>
            </a:r>
            <a:r>
              <a:rPr lang="en-US"/>
              <a:t> – recognition that geometric object encodes a physical value</a:t>
            </a:r>
          </a:p>
          <a:p>
            <a:r>
              <a:rPr lang="en-US" b="1">
                <a:solidFill>
                  <a:srgbClr val="E77200"/>
                </a:solidFill>
              </a:rPr>
              <a:t>Assembly</a:t>
            </a:r>
            <a:r>
              <a:rPr lang="en-US">
                <a:solidFill>
                  <a:srgbClr val="E77200"/>
                </a:solidFill>
              </a:rPr>
              <a:t> </a:t>
            </a:r>
            <a:r>
              <a:rPr lang="en-US"/>
              <a:t>– grouping of elements</a:t>
            </a:r>
          </a:p>
          <a:p>
            <a:r>
              <a:rPr lang="en-US" b="1"/>
              <a:t>Estimation</a:t>
            </a:r>
            <a:r>
              <a:rPr lang="en-US"/>
              <a:t> – visual assessment of relative magnitude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A2B69-345D-A644-ACC8-C970382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29" y="4272775"/>
            <a:ext cx="2008790" cy="2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258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8287BA-7427-534D-A7AA-010D70FE4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81037"/>
            <a:ext cx="10058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59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064B9236-3187-D44C-9F5D-5A0D8A3A5E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EE924B-95A3-BC44-9FF5-90886DBE4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4894"/>
            <a:ext cx="10058400" cy="623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20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1062AA-1B0A-3E4D-BA84-84128DAF5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48238"/>
            <a:ext cx="10058400" cy="587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0722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AF5EFA-DDD0-394E-97BD-E617CB88E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0031"/>
            <a:ext cx="10058400" cy="607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9353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6CCB9-A2DE-7146-A8CA-0A8D3E314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305"/>
            <a:ext cx="10058400" cy="596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58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6AADD5-EE4E-9A4E-86B9-D28148EF3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3600"/>
            <a:ext cx="10058400" cy="591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3052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0343FFB-13BC-1B44-8121-DC6A8CFE7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5135"/>
            <a:ext cx="10058400" cy="590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2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35BBD1-2E20-4B4B-BA56-AFB533C6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visual operations of pattern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280-474C-B344-BFB7-990773C9A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506717"/>
            <a:ext cx="7032214" cy="4493841"/>
          </a:xfrm>
        </p:spPr>
        <p:txBody>
          <a:bodyPr/>
          <a:lstStyle/>
          <a:p>
            <a:r>
              <a:rPr lang="en-US" b="1">
                <a:solidFill>
                  <a:srgbClr val="E77200"/>
                </a:solidFill>
              </a:rPr>
              <a:t>Detection</a:t>
            </a:r>
            <a:r>
              <a:rPr lang="en-US"/>
              <a:t> – recognition that geometric object encodes a physical value</a:t>
            </a:r>
          </a:p>
          <a:p>
            <a:r>
              <a:rPr lang="en-US" b="1"/>
              <a:t>Assembly</a:t>
            </a:r>
            <a:r>
              <a:rPr lang="en-US"/>
              <a:t> – grouping of elements</a:t>
            </a:r>
          </a:p>
          <a:p>
            <a:r>
              <a:rPr lang="en-US" b="1"/>
              <a:t>Estimation</a:t>
            </a:r>
            <a:r>
              <a:rPr lang="en-US"/>
              <a:t> – visual assessment of relative magnitude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A2B69-345D-A644-ACC8-C970382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29" y="4272775"/>
            <a:ext cx="2008790" cy="2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1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AEE72F-D26F-C447-97A4-233F932B0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9805"/>
            <a:ext cx="10058400" cy="582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2259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2078B3-2FDE-984B-9EB1-40A2B3D0E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0596"/>
            <a:ext cx="10058400" cy="605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7302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FFF5E7-4CBA-CC41-9D56-CD87F49692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37853"/>
            <a:ext cx="10058400" cy="589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12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0A7C79-CF6A-7B45-B145-322395E7F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17231"/>
            <a:ext cx="10058400" cy="5737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6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DCD595-1F98-804D-9FDB-41FB0FB9D49A}"/>
              </a:ext>
            </a:extLst>
          </p:cNvPr>
          <p:cNvSpPr txBox="1"/>
          <p:nvPr/>
        </p:nvSpPr>
        <p:spPr>
          <a:xfrm>
            <a:off x="709447" y="2616582"/>
            <a:ext cx="86977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A graph is an </a:t>
            </a:r>
            <a:r>
              <a:rPr lang="en-US" sz="4800">
                <a:solidFill>
                  <a:srgbClr val="E77200"/>
                </a:solidFill>
              </a:rPr>
              <a:t>encoding </a:t>
            </a:r>
            <a:r>
              <a:rPr lang="en-US" sz="4800"/>
              <a:t>of the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934450-939B-BA44-B15C-DFECB64586BB}"/>
              </a:ext>
            </a:extLst>
          </p:cNvPr>
          <p:cNvSpPr txBox="1"/>
          <p:nvPr/>
        </p:nvSpPr>
        <p:spPr>
          <a:xfrm>
            <a:off x="3213915" y="3447579"/>
            <a:ext cx="61932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Your choice of encoding matters</a:t>
            </a:r>
          </a:p>
        </p:txBody>
      </p:sp>
    </p:spTree>
    <p:extLst>
      <p:ext uri="{BB962C8B-B14F-4D97-AF65-F5344CB8AC3E}">
        <p14:creationId xmlns:p14="http://schemas.microsoft.com/office/powerpoint/2010/main" val="2085848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2BF9E-4B6D-2F43-A66A-E1FA487D6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90282"/>
            <a:ext cx="10058400" cy="519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28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4E8D1-702F-7742-B749-B7C4652FEF36}"/>
              </a:ext>
            </a:extLst>
          </p:cNvPr>
          <p:cNvSpPr txBox="1"/>
          <p:nvPr/>
        </p:nvSpPr>
        <p:spPr>
          <a:xfrm>
            <a:off x="1054395" y="1850768"/>
            <a:ext cx="79567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/>
              <a:t>“Above all else, show the </a:t>
            </a:r>
            <a:r>
              <a:rPr lang="en-US" sz="4800" b="1">
                <a:solidFill>
                  <a:srgbClr val="E77200"/>
                </a:solidFill>
              </a:rPr>
              <a:t>data</a:t>
            </a:r>
            <a:r>
              <a:rPr lang="en-US" sz="4800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817F-9A8D-3D42-AF15-C4F721EDDC25}"/>
              </a:ext>
            </a:extLst>
          </p:cNvPr>
          <p:cNvSpPr txBox="1"/>
          <p:nvPr/>
        </p:nvSpPr>
        <p:spPr>
          <a:xfrm>
            <a:off x="7792794" y="2648905"/>
            <a:ext cx="1121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 Tufte</a:t>
            </a:r>
          </a:p>
        </p:txBody>
      </p:sp>
    </p:spTree>
    <p:extLst>
      <p:ext uri="{BB962C8B-B14F-4D97-AF65-F5344CB8AC3E}">
        <p14:creationId xmlns:p14="http://schemas.microsoft.com/office/powerpoint/2010/main" val="48375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A729B-9607-8147-9092-E19E5BD481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54"/>
          <a:stretch/>
        </p:blipFill>
        <p:spPr>
          <a:xfrm>
            <a:off x="2165350" y="711200"/>
            <a:ext cx="5535613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522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96C4242-D8E7-4E4D-B9E0-3AFD75975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723900"/>
            <a:ext cx="5537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913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4E8D1-702F-7742-B749-B7C4652FEF36}"/>
              </a:ext>
            </a:extLst>
          </p:cNvPr>
          <p:cNvSpPr txBox="1"/>
          <p:nvPr/>
        </p:nvSpPr>
        <p:spPr>
          <a:xfrm>
            <a:off x="2483144" y="1750755"/>
            <a:ext cx="537499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/>
              <a:t>“Erase non-data ink, </a:t>
            </a:r>
          </a:p>
          <a:p>
            <a:pPr algn="ctr"/>
            <a:r>
              <a:rPr lang="en-US" sz="4800"/>
              <a:t>within reason”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817F-9A8D-3D42-AF15-C4F721EDDC25}"/>
              </a:ext>
            </a:extLst>
          </p:cNvPr>
          <p:cNvSpPr txBox="1"/>
          <p:nvPr/>
        </p:nvSpPr>
        <p:spPr>
          <a:xfrm>
            <a:off x="6925349" y="3340417"/>
            <a:ext cx="1121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- Tufte</a:t>
            </a:r>
          </a:p>
        </p:txBody>
      </p:sp>
    </p:spTree>
    <p:extLst>
      <p:ext uri="{BB962C8B-B14F-4D97-AF65-F5344CB8AC3E}">
        <p14:creationId xmlns:p14="http://schemas.microsoft.com/office/powerpoint/2010/main" val="219315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5AB9D-C9D6-924F-8423-4906011A9DFB}"/>
              </a:ext>
            </a:extLst>
          </p:cNvPr>
          <p:cNvSpPr txBox="1"/>
          <p:nvPr/>
        </p:nvSpPr>
        <p:spPr>
          <a:xfrm>
            <a:off x="937601" y="2593717"/>
            <a:ext cx="8323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/>
              <a:t>Should we include 0 on the axis?</a:t>
            </a:r>
          </a:p>
        </p:txBody>
      </p:sp>
    </p:spTree>
    <p:extLst>
      <p:ext uri="{BB962C8B-B14F-4D97-AF65-F5344CB8AC3E}">
        <p14:creationId xmlns:p14="http://schemas.microsoft.com/office/powerpoint/2010/main" val="38249407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60933E-4EB3-6B4D-BB82-81AD1343FF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7888"/>
            <a:ext cx="10058400" cy="63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18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15746E8-C289-8945-A475-DFC47F588B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62940"/>
            <a:ext cx="10058400" cy="58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458BC-684C-AA4C-94CD-91C5701EBE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6228"/>
            <a:ext cx="10058400" cy="56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21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84562A-9175-4644-836D-7EF531FC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49505"/>
            <a:ext cx="10058400" cy="567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190C6-35A3-7D45-A2F3-8A999D861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6810"/>
            <a:ext cx="10058400" cy="63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045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305AB9D-C9D6-924F-8423-4906011A9DFB}"/>
              </a:ext>
            </a:extLst>
          </p:cNvPr>
          <p:cNvSpPr txBox="1"/>
          <p:nvPr/>
        </p:nvSpPr>
        <p:spPr>
          <a:xfrm>
            <a:off x="909026" y="693480"/>
            <a:ext cx="83232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/>
              <a:t>Should we include 0 on the axis?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4B5BAC-E2C0-4245-918B-76620B2591C1}"/>
              </a:ext>
            </a:extLst>
          </p:cNvPr>
          <p:cNvSpPr txBox="1"/>
          <p:nvPr/>
        </p:nvSpPr>
        <p:spPr>
          <a:xfrm>
            <a:off x="199359" y="2131755"/>
            <a:ext cx="9287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If encoding relies on pre-attentive processing of size or intensity, </a:t>
            </a:r>
            <a:r>
              <a:rPr lang="en-US" sz="3600">
                <a:solidFill>
                  <a:srgbClr val="E77200"/>
                </a:solidFill>
              </a:rPr>
              <a:t>you must include 0 </a:t>
            </a:r>
            <a:r>
              <a:rPr lang="en-US" sz="3600"/>
              <a:t>to not mislead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/>
              <a:t>If encoding relies on position, </a:t>
            </a:r>
            <a:r>
              <a:rPr lang="en-US" sz="3600">
                <a:solidFill>
                  <a:srgbClr val="E77200"/>
                </a:solidFill>
              </a:rPr>
              <a:t>you decide</a:t>
            </a:r>
          </a:p>
        </p:txBody>
      </p:sp>
    </p:spTree>
    <p:extLst>
      <p:ext uri="{BB962C8B-B14F-4D97-AF65-F5344CB8AC3E}">
        <p14:creationId xmlns:p14="http://schemas.microsoft.com/office/powerpoint/2010/main" val="28706935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EEC67701-78E2-2348-A104-11E7F3B33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99" y="1270000"/>
            <a:ext cx="9637743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FCA46B60-6E8C-6F46-9092-05A7EA4BD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99" y="96310"/>
            <a:ext cx="8675370" cy="1502305"/>
          </a:xfrm>
        </p:spPr>
        <p:txBody>
          <a:bodyPr/>
          <a:lstStyle/>
          <a:p>
            <a:r>
              <a:rPr lang="en-US"/>
              <a:t>Improve this plot</a:t>
            </a:r>
          </a:p>
        </p:txBody>
      </p:sp>
      <p:pic>
        <p:nvPicPr>
          <p:cNvPr id="4" name="Picture 2" descr="Image result for uva health">
            <a:extLst>
              <a:ext uri="{FF2B5EF4-FFF2-40B4-BE49-F238E27FC236}">
                <a16:creationId xmlns:a16="http://schemas.microsoft.com/office/drawing/2014/main" id="{43D14BEC-D139-344B-9344-A8A4C6D31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9557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56E7268D-030B-0041-A6AC-A168FF14B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93" y="940658"/>
            <a:ext cx="9257907" cy="5561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uva health">
            <a:extLst>
              <a:ext uri="{FF2B5EF4-FFF2-40B4-BE49-F238E27FC236}">
                <a16:creationId xmlns:a16="http://schemas.microsoft.com/office/drawing/2014/main" id="{6B53377B-08AC-034F-8E56-05F42460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66693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01103-099A-1243-9B71-B5813E378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If you want help creating your next, best data viz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3933-1E97-004F-BE49-7A63BCEF8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850776"/>
            <a:ext cx="8675370" cy="4149782"/>
          </a:xfrm>
        </p:spPr>
        <p:txBody>
          <a:bodyPr>
            <a:normAutofit/>
          </a:bodyPr>
          <a:lstStyle/>
          <a:p>
            <a:r>
              <a:rPr lang="en-US" sz="3600"/>
              <a:t>data.hsl.virginia.edu</a:t>
            </a:r>
          </a:p>
          <a:p>
            <a:endParaRPr lang="en-US" sz="3600"/>
          </a:p>
          <a:p>
            <a:r>
              <a:rPr lang="en-US" sz="3600"/>
              <a:t>Marieke@virginia.edu</a:t>
            </a:r>
          </a:p>
        </p:txBody>
      </p:sp>
    </p:spTree>
    <p:extLst>
      <p:ext uri="{BB962C8B-B14F-4D97-AF65-F5344CB8AC3E}">
        <p14:creationId xmlns:p14="http://schemas.microsoft.com/office/powerpoint/2010/main" val="23458896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85D6-66C6-7542-A1A1-9C8DFDFF3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86" y="0"/>
            <a:ext cx="8675370" cy="1502305"/>
          </a:xfrm>
        </p:spPr>
        <p:txBody>
          <a:bodyPr/>
          <a:lstStyle/>
          <a:p>
            <a:r>
              <a:rPr lang="en-US"/>
              <a:t>Credits and 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9C0EB-5B2D-CA4F-93A7-84F67CFE6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941" y="1304365"/>
            <a:ext cx="9574306" cy="6266329"/>
          </a:xfrm>
        </p:spPr>
        <p:txBody>
          <a:bodyPr>
            <a:normAutofit/>
          </a:bodyPr>
          <a:lstStyle/>
          <a:p>
            <a:r>
              <a:rPr lang="en-US"/>
              <a:t>John Rauser – How humans see data (talk) </a:t>
            </a:r>
            <a:r>
              <a:rPr lang="en-US" sz="2400">
                <a:hlinkClick r:id="rId2"/>
              </a:rPr>
              <a:t>https://www.youtube.com/watch?v=fSgEeI2Xpdc&amp;feature=youtu.be</a:t>
            </a:r>
            <a:endParaRPr lang="en-US" sz="2400"/>
          </a:p>
          <a:p>
            <a:endParaRPr lang="en-US" sz="2400"/>
          </a:p>
          <a:p>
            <a:r>
              <a:rPr lang="en-US"/>
              <a:t>Karl Broman (talk)             </a:t>
            </a:r>
            <a:r>
              <a:rPr lang="en-US" sz="2400">
                <a:hlinkClick r:id="rId3"/>
              </a:rPr>
              <a:t>https://github.com/kbroman/Talk_Graphs</a:t>
            </a:r>
            <a:endParaRPr lang="en-US" sz="2400"/>
          </a:p>
          <a:p>
            <a:pPr marL="0" indent="0">
              <a:buNone/>
            </a:pPr>
            <a:endParaRPr lang="en-US"/>
          </a:p>
          <a:p>
            <a:r>
              <a:rPr lang="en-US"/>
              <a:t>Claus Wilke – Fundamentals of Data Visualization (ebook) </a:t>
            </a:r>
            <a:r>
              <a:rPr lang="en-US" sz="2400">
                <a:hlinkClick r:id="rId4"/>
              </a:rPr>
              <a:t>https://serialmentor.com/dataviz/</a:t>
            </a:r>
            <a:r>
              <a:rPr lang="en-US" sz="2400"/>
              <a:t> </a:t>
            </a:r>
          </a:p>
          <a:p>
            <a:pPr lvl="1"/>
            <a:endParaRPr lang="en-US"/>
          </a:p>
          <a:p>
            <a:r>
              <a:rPr lang="en-US"/>
              <a:t>Claus Wilke – Giving Effective Presentations (talk) </a:t>
            </a:r>
            <a:r>
              <a:rPr lang="en-US" sz="2400">
                <a:hlinkClick r:id="rId5"/>
              </a:rPr>
              <a:t>https://www.slideshare.net/ClausWilke/giving-effective-presentations-oct-2016</a:t>
            </a:r>
            <a:endParaRPr lang="en-US" sz="2400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424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B4DBDA-E54B-5C41-B83E-6285D4913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406"/>
            <a:ext cx="10058400" cy="616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9537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A6132-204C-B04B-974B-4AB2F976DAFD}"/>
              </a:ext>
            </a:extLst>
          </p:cNvPr>
          <p:cNvSpPr txBox="1"/>
          <p:nvPr/>
        </p:nvSpPr>
        <p:spPr>
          <a:xfrm>
            <a:off x="823748" y="2131056"/>
            <a:ext cx="88602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/>
              <a:t>Good data viz are optimized for use by the human visual system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55F46-C17F-AC43-88E9-CEC88B3F18A7}"/>
              </a:ext>
            </a:extLst>
          </p:cNvPr>
          <p:cNvSpPr txBox="1"/>
          <p:nvPr/>
        </p:nvSpPr>
        <p:spPr>
          <a:xfrm>
            <a:off x="3270020" y="3914939"/>
            <a:ext cx="6413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/>
              <a:t>Would be useful to know how that system works</a:t>
            </a:r>
          </a:p>
        </p:txBody>
      </p:sp>
    </p:spTree>
    <p:extLst>
      <p:ext uri="{BB962C8B-B14F-4D97-AF65-F5344CB8AC3E}">
        <p14:creationId xmlns:p14="http://schemas.microsoft.com/office/powerpoint/2010/main" val="4163422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va health">
            <a:extLst>
              <a:ext uri="{FF2B5EF4-FFF2-40B4-BE49-F238E27FC236}">
                <a16:creationId xmlns:a16="http://schemas.microsoft.com/office/drawing/2014/main" id="{45401FF7-848F-F542-8764-8200F4A7A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336" y="7315200"/>
            <a:ext cx="2483576" cy="371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535BBD1-2E20-4B4B-BA56-AFB533C62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 visual operations of pattern perception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2AE280-474C-B344-BFB7-990773C9A0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2506717"/>
            <a:ext cx="7032214" cy="4493841"/>
          </a:xfrm>
        </p:spPr>
        <p:txBody>
          <a:bodyPr/>
          <a:lstStyle/>
          <a:p>
            <a:r>
              <a:rPr lang="en-US" b="1"/>
              <a:t>Detection</a:t>
            </a:r>
            <a:r>
              <a:rPr lang="en-US"/>
              <a:t> – recognition that geometric object encodes a physical value</a:t>
            </a:r>
          </a:p>
          <a:p>
            <a:r>
              <a:rPr lang="en-US" b="1"/>
              <a:t>Assembly</a:t>
            </a:r>
            <a:r>
              <a:rPr lang="en-US"/>
              <a:t> – grouping of elements</a:t>
            </a:r>
          </a:p>
          <a:p>
            <a:r>
              <a:rPr lang="en-US" b="1"/>
              <a:t>Estimation</a:t>
            </a:r>
            <a:r>
              <a:rPr lang="en-US"/>
              <a:t> – visual assessment of relative magnitude</a:t>
            </a: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A2B69-345D-A644-ACC8-C97038276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729" y="4272775"/>
            <a:ext cx="2008790" cy="27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386547"/>
      </p:ext>
    </p:extLst>
  </p:cSld>
  <p:clrMapOvr>
    <a:masterClrMapping/>
  </p:clrMapOvr>
</p:sld>
</file>

<file path=ppt/theme/theme1.xml><?xml version="1.0" encoding="utf-8"?>
<a:theme xmlns:a="http://schemas.openxmlformats.org/drawingml/2006/main" name="Paper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perSize" id="{60A57EE5-7115-1C46-8E59-E60C6D57FD71}" vid="{ABA1E9BB-BCBA-2A45-8187-5B765FFB4D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PaperSize</Template>
  <TotalTime>3898</TotalTime>
  <Words>1650</Words>
  <Application>Microsoft Macintosh PowerPoint</Application>
  <PresentationFormat>Custom</PresentationFormat>
  <Paragraphs>258</Paragraphs>
  <Slides>64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Wingdings</vt:lpstr>
      <vt:lpstr>PaperSize</vt:lpstr>
      <vt:lpstr>How Humans See Data: Best Practices for Data Viz</vt:lpstr>
      <vt:lpstr>Raw data  Picture for 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visual operations of pattern perception</vt:lpstr>
      <vt:lpstr>3 visual operations of pattern perception</vt:lpstr>
      <vt:lpstr>Estimation</vt:lpstr>
      <vt:lpstr>PowerPoint Presentation</vt:lpstr>
      <vt:lpstr>PowerPoint Presentation</vt:lpstr>
      <vt:lpstr>Color is really 3 things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visual operations of pattern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 visual operations of pattern perception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Improve this plot</vt:lpstr>
      <vt:lpstr>PowerPoint Presentation</vt:lpstr>
      <vt:lpstr>If you want help creating your next, best data viz</vt:lpstr>
      <vt:lpstr>Credits and Further 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Practical topics in Statistics</dc:title>
  <dc:creator>mkj3c</dc:creator>
  <cp:lastModifiedBy>Jones, Marieke K (mkj3c)</cp:lastModifiedBy>
  <cp:revision>81</cp:revision>
  <cp:lastPrinted>2019-12-17T14:50:55Z</cp:lastPrinted>
  <dcterms:created xsi:type="dcterms:W3CDTF">2019-02-12T14:31:53Z</dcterms:created>
  <dcterms:modified xsi:type="dcterms:W3CDTF">2020-03-05T19:17:23Z</dcterms:modified>
</cp:coreProperties>
</file>